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95" r:id="rId4"/>
    <p:sldId id="261" r:id="rId5"/>
    <p:sldId id="262" r:id="rId6"/>
    <p:sldId id="263" r:id="rId7"/>
    <p:sldId id="339" r:id="rId8"/>
    <p:sldId id="296" r:id="rId9"/>
    <p:sldId id="298" r:id="rId10"/>
    <p:sldId id="299" r:id="rId11"/>
    <p:sldId id="300" r:id="rId12"/>
    <p:sldId id="335" r:id="rId13"/>
    <p:sldId id="297" r:id="rId14"/>
    <p:sldId id="338" r:id="rId15"/>
    <p:sldId id="345" r:id="rId16"/>
    <p:sldId id="346" r:id="rId17"/>
    <p:sldId id="268" r:id="rId18"/>
    <p:sldId id="336" r:id="rId19"/>
    <p:sldId id="337" r:id="rId20"/>
    <p:sldId id="306" r:id="rId21"/>
    <p:sldId id="327" r:id="rId22"/>
    <p:sldId id="342" r:id="rId23"/>
    <p:sldId id="347" r:id="rId24"/>
    <p:sldId id="343" r:id="rId25"/>
    <p:sldId id="341" r:id="rId26"/>
    <p:sldId id="33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6"/>
    <p:restoredTop sz="94709"/>
  </p:normalViewPr>
  <p:slideViewPr>
    <p:cSldViewPr snapToGrid="0" snapToObjects="1">
      <p:cViewPr varScale="1">
        <p:scale>
          <a:sx n="64" d="100"/>
          <a:sy n="64" d="100"/>
        </p:scale>
        <p:origin x="11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D9BF7-7712-3E4C-903A-E9877510ABDD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EC9E5-6CE0-CD47-8577-06DB9AAC5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1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Omnivorous - Invertebrate, plant &amp; fungi material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common taxa: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-2413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Plant (98%)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-2413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Beetle adults (87%)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-2413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Earthworms (67%)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-2413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Caterpillars (60%)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-2413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Spiders (58%)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-2413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Ants(49%)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-2413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Fungi (48%)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Also of note: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-2413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Crabs (12%) - first study to report, suggests can exploit new resources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-2413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Lizard scales (2%)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-2413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Snails (2%)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1143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Also looked at beetle diversity but don’t have time to discuss here, but will be in my thesis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914400" lvl="2" indent="-1143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834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8AD7-F662-4140-B306-8307D55B6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494B9-A320-9E48-B944-FCA5AB92D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A72B9-CD59-0D45-AA8E-700F5E4F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1FE3-D3E6-6E4B-8FD5-3657C3A7976D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47E89-2E93-384A-B7E3-5AE30FC24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2B5B-1C13-8F41-8B47-89220841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3337-A217-2E48-9AD0-78091859F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4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B94C-9D1B-4D4C-A885-E749E9B5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4A1DC-A460-7D4B-9261-7E1543620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828DD-8012-F744-834E-CE6F8ED1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1FE3-D3E6-6E4B-8FD5-3657C3A7976D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E4F8F-0C19-B54C-BD18-EEF638A6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02F4B-74ED-BE4D-80CE-8941E0B6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3337-A217-2E48-9AD0-78091859F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9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FB37C-B57A-8945-9BA1-4F50FB08E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0CAE3-EBF0-0544-B27E-AD03DBCE2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9C119-C634-624F-973F-FC0FBBC1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1FE3-D3E6-6E4B-8FD5-3657C3A7976D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A35C8-853D-A744-91C3-7285ECEA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A3FE1-C5CB-B64C-9410-7C4056FF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3337-A217-2E48-9AD0-78091859F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4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1D263-CD2B-B043-9F87-4A1815317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78EAC-FFD4-5F4C-B0C8-1CDB4552D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01AFC-2DE2-354F-99C7-C7D8F43F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1FE3-D3E6-6E4B-8FD5-3657C3A7976D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58969-A33E-3140-8651-94AD213D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96946-A74A-264B-92EC-DDA04612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3337-A217-2E48-9AD0-78091859F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7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02C1-49F8-5543-BB36-0B2C412E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0A3C9-307E-D140-B8F8-1B359B93F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22E21-57D4-B04A-A257-3F39C087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1FE3-D3E6-6E4B-8FD5-3657C3A7976D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EC25F-7A6B-9045-943C-0C7630B05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FB2F2-BAC1-BA44-A134-99A330DF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3337-A217-2E48-9AD0-78091859F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1440-BCFD-404E-91B8-A2FBBA9B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C1361-9E43-A44F-A350-519532371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C1B19-804B-0148-9954-076F030F3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2A141-B375-5145-8897-D5904DBB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1FE3-D3E6-6E4B-8FD5-3657C3A7976D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F0866-80B8-7841-827E-49C2A7563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E1310-E595-294B-AD80-B4795790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3337-A217-2E48-9AD0-78091859F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4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32A0A-86DF-6E4A-AC4A-6316F99A9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0A957-F236-2B4D-BD4B-16428BE0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955B0-5F43-9E42-8F18-D0266C350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538D0-7449-9648-9E12-CB8E7F933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0D3AA7-8EA1-BF4D-BC04-9CF47256D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B9E103-1764-824B-A6E6-96A89AA8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1FE3-D3E6-6E4B-8FD5-3657C3A7976D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B199F9-DC76-CD40-8145-CE1810364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ADBD23-2271-734D-9825-D78BCC9DB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3337-A217-2E48-9AD0-78091859F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C91FD-6C67-5E45-851D-0A7A9538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112C4C-3A07-D446-BE65-911B27C6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1FE3-D3E6-6E4B-8FD5-3657C3A7976D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C42AB-9314-F043-96C6-32A30240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BDA54-58EA-EE44-9BA7-283920ED6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3337-A217-2E48-9AD0-78091859F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0D68B-03F8-F646-AEAE-3B29515F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1FE3-D3E6-6E4B-8FD5-3657C3A7976D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904CF7-91D1-0D44-BAF4-87C60BD9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023E0-C13E-A048-B328-F949BD8B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3337-A217-2E48-9AD0-78091859F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C1578-37BF-FC48-AD91-4EABF3337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53893-F4BC-424B-B83A-3017EB23C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E0760-CE40-D34E-AF1C-02D2831E4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AF2E8-526A-9B42-BCEA-45E4C7D7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1FE3-D3E6-6E4B-8FD5-3657C3A7976D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524D4-7AA0-094B-A89D-F1C9C917C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19176-B248-7940-8138-71A4CD64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3337-A217-2E48-9AD0-78091859F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3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CE6B-4822-4C49-9FB1-117031B8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57D47E-638E-6F40-8A9A-3D6DFCFD2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70DA4-4A85-0C4E-BFD3-4EAF32562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EBD3B-415A-0D49-B39F-F7342603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1FE3-D3E6-6E4B-8FD5-3657C3A7976D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C136A-B9BC-8942-8B65-D6C3FE584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91749-7F51-A947-8643-463870FF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3337-A217-2E48-9AD0-78091859F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90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A681B9-BCE4-504B-A400-EBB982D8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C4670-5FAB-CA42-B7D9-B1FBF9034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AFAFD-A90A-464B-A61E-301B247E2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B1FE3-D3E6-6E4B-8FD5-3657C3A7976D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A5129-DD67-AF46-BC73-6EEB13AE3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2ABD7-7171-3141-ACBD-D0865AF85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93337-A217-2E48-9AD0-78091859F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8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anritchie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c2a2d4c9-e4f6-40eb-b313-f36d30b9e64f@namprd10.prod.outlook.com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56CA70-BD8C-8E45-9F60-E75F27A9CC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0"/>
            <a:ext cx="10390416" cy="6845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7CFDBB-DD1A-0343-B207-5323E536B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5263"/>
            <a:ext cx="10109200" cy="2387600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FFFF00"/>
                </a:solidFill>
              </a:rPr>
              <a:t>What’s missing and why does it matter?: Restoring ecosystems by bringing back the diggers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902B4-DA50-D54D-8BE1-79E24007B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9508" y="5443538"/>
            <a:ext cx="9144000" cy="174466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Euan Ritchie, Deakin University</a:t>
            </a:r>
          </a:p>
          <a:p>
            <a:r>
              <a:rPr lang="en-US" sz="4000" dirty="0">
                <a:solidFill>
                  <a:schemeClr val="bg1"/>
                </a:solidFill>
                <a:hlinkClick r:id="rId3"/>
              </a:rPr>
              <a:t>www.euanritchie.org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4212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286335D8-8776-9F41-8535-B81F13A80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0050" y="66676"/>
            <a:ext cx="8929688" cy="866775"/>
          </a:xfrm>
        </p:spPr>
        <p:txBody>
          <a:bodyPr/>
          <a:lstStyle/>
          <a:p>
            <a:pPr algn="ctr" eaLnBrk="1" hangingPunct="1"/>
            <a:r>
              <a:rPr lang="en-AU" altLang="en-US" sz="3500" b="1" dirty="0">
                <a:solidFill>
                  <a:srgbClr val="FFCC00"/>
                </a:solidFill>
              </a:rPr>
              <a:t>Many species extinct, many on the brink</a:t>
            </a:r>
            <a:endParaRPr lang="en-US" altLang="en-US" sz="3500" b="1" dirty="0">
              <a:solidFill>
                <a:srgbClr val="FFCC00"/>
              </a:solidFill>
            </a:endParaRPr>
          </a:p>
        </p:txBody>
      </p:sp>
      <p:pic>
        <p:nvPicPr>
          <p:cNvPr id="21506" name="Content Placeholder 9" descr="Figure 10.3 [Converted].bmp">
            <a:extLst>
              <a:ext uri="{FF2B5EF4-FFF2-40B4-BE49-F238E27FC236}">
                <a16:creationId xmlns:a16="http://schemas.microsoft.com/office/drawing/2014/main" id="{ECC35BD8-38C9-674F-AF42-1EC8B2DD44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4" r="-107"/>
          <a:stretch>
            <a:fillRect/>
          </a:stretch>
        </p:blipFill>
        <p:spPr bwMode="auto">
          <a:xfrm>
            <a:off x="1671639" y="849314"/>
            <a:ext cx="6021387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 descr="ph-10132">
            <a:extLst>
              <a:ext uri="{FF2B5EF4-FFF2-40B4-BE49-F238E27FC236}">
                <a16:creationId xmlns:a16="http://schemas.microsoft.com/office/drawing/2014/main" id="{29185C92-B823-CB4A-A76D-F3C26C2FC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325" y="1022351"/>
            <a:ext cx="26924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OZ_Numbat">
            <a:extLst>
              <a:ext uri="{FF2B5EF4-FFF2-40B4-BE49-F238E27FC236}">
                <a16:creationId xmlns:a16="http://schemas.microsoft.com/office/drawing/2014/main" id="{0BD0F5C8-9418-E640-ABD6-2CCC57191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9689" y="2841625"/>
            <a:ext cx="270827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Chuditch-in-conservation-project">
            <a:extLst>
              <a:ext uri="{FF2B5EF4-FFF2-40B4-BE49-F238E27FC236}">
                <a16:creationId xmlns:a16="http://schemas.microsoft.com/office/drawing/2014/main" id="{4C561E3A-CA1E-4E46-9759-C9A6C708A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0801" y="4638676"/>
            <a:ext cx="2690813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4E59B1-1A6E-4849-8540-D5DBCF46BD0C}"/>
              </a:ext>
            </a:extLst>
          </p:cNvPr>
          <p:cNvSpPr/>
          <p:nvPr/>
        </p:nvSpPr>
        <p:spPr>
          <a:xfrm>
            <a:off x="4682332" y="4286591"/>
            <a:ext cx="278765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&gt;10% of 273 Oz land mammals extinct since European arrival</a:t>
            </a:r>
          </a:p>
          <a:p>
            <a:pPr algn="ctr"/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 &gt;20% of remaining mammals are threatened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04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FBDC7FCB-0566-7B40-853A-F0D93E39E376}"/>
              </a:ext>
            </a:extLst>
          </p:cNvPr>
          <p:cNvSpPr>
            <a:spLocks/>
          </p:cNvSpPr>
          <p:nvPr/>
        </p:nvSpPr>
        <p:spPr bwMode="auto">
          <a:xfrm>
            <a:off x="2125663" y="135762"/>
            <a:ext cx="8229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FFCC00"/>
                </a:solidFill>
                <a:latin typeface="+mj-lt"/>
              </a:rPr>
              <a:t>Patterns of recent extinctions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FE19F542-30C7-5E40-95F9-5A0E9E904A90}"/>
              </a:ext>
            </a:extLst>
          </p:cNvPr>
          <p:cNvSpPr>
            <a:spLocks/>
          </p:cNvSpPr>
          <p:nvPr/>
        </p:nvSpPr>
        <p:spPr bwMode="auto">
          <a:xfrm>
            <a:off x="1602445" y="1010363"/>
            <a:ext cx="9276036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spcAft>
                <a:spcPts val="1800"/>
              </a:spcAft>
              <a:buFontTx/>
              <a:buChar char="•"/>
            </a:pP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Medium-sized ‘critical weight range’ (&gt; 35 g - &lt; 5.5 kg)</a:t>
            </a:r>
          </a:p>
          <a:p>
            <a:pPr>
              <a:spcBef>
                <a:spcPct val="20000"/>
              </a:spcBef>
              <a:spcAft>
                <a:spcPts val="1800"/>
              </a:spcAft>
              <a:buFontTx/>
              <a:buChar char="•"/>
            </a:pP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Ground-dwelling species</a:t>
            </a:r>
          </a:p>
          <a:p>
            <a:pPr>
              <a:spcBef>
                <a:spcPct val="20000"/>
              </a:spcBef>
              <a:spcAft>
                <a:spcPts val="1800"/>
              </a:spcAft>
              <a:buFontTx/>
              <a:buChar char="•"/>
            </a:pPr>
            <a:r>
              <a:rPr lang="en-US" altLang="en-US" sz="2800" dirty="0">
                <a:solidFill>
                  <a:schemeClr val="bg1"/>
                </a:solidFill>
                <a:latin typeface="+mn-lt"/>
              </a:rPr>
              <a:t>Open and arid habitats</a:t>
            </a:r>
          </a:p>
        </p:txBody>
      </p:sp>
      <p:pic>
        <p:nvPicPr>
          <p:cNvPr id="22531" name="Picture 3" descr="6. Chaeropus.jpg">
            <a:extLst>
              <a:ext uri="{FF2B5EF4-FFF2-40B4-BE49-F238E27FC236}">
                <a16:creationId xmlns:a16="http://schemas.microsoft.com/office/drawing/2014/main" id="{D3FDD1A5-67C8-C949-9EA2-CCC9340E6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3357564"/>
            <a:ext cx="4941888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 descr="7. w-footed tree rat.jpg">
            <a:extLst>
              <a:ext uri="{FF2B5EF4-FFF2-40B4-BE49-F238E27FC236}">
                <a16:creationId xmlns:a16="http://schemas.microsoft.com/office/drawing/2014/main" id="{D7BAD740-3197-A249-A2C1-E4A3CBEA0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339" y="4295775"/>
            <a:ext cx="3462337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">
            <a:extLst>
              <a:ext uri="{FF2B5EF4-FFF2-40B4-BE49-F238E27FC236}">
                <a16:creationId xmlns:a16="http://schemas.microsoft.com/office/drawing/2014/main" id="{A59799CF-6A75-AA40-B1AA-82A2CD202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338" y="1763714"/>
            <a:ext cx="346075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304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A933EE7B-E2DA-CA4F-8435-AECDA3A1A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2133600"/>
            <a:ext cx="101854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AU" altLang="en-US" sz="4000" dirty="0">
                <a:solidFill>
                  <a:schemeClr val="bg1"/>
                </a:solidFill>
                <a:latin typeface="Calibri" panose="020F0502020204030204" pitchFamily="34" charset="0"/>
              </a:rPr>
              <a:t>“What escapes the eye</a:t>
            </a:r>
            <a:r>
              <a:rPr lang="is-IS" altLang="en-US" sz="4000">
                <a:solidFill>
                  <a:schemeClr val="bg1"/>
                </a:solidFill>
                <a:latin typeface="Calibri" panose="020F0502020204030204" pitchFamily="34" charset="0"/>
              </a:rPr>
              <a:t>…</a:t>
            </a:r>
            <a:r>
              <a:rPr lang="en-AU" altLang="en-US" sz="4000" dirty="0">
                <a:solidFill>
                  <a:schemeClr val="bg1"/>
                </a:solidFill>
                <a:latin typeface="Calibri" panose="020F0502020204030204" pitchFamily="34" charset="0"/>
              </a:rPr>
              <a:t>is a much more insidious kind of extinction: the extinction of ecological interactions” </a:t>
            </a:r>
          </a:p>
          <a:p>
            <a:pPr algn="ctr" eaLnBrk="1" hangingPunct="1"/>
            <a:r>
              <a:rPr lang="en-AU" alt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Daniel Janzen</a:t>
            </a:r>
          </a:p>
        </p:txBody>
      </p:sp>
    </p:spTree>
    <p:extLst>
      <p:ext uri="{BB962C8B-B14F-4D97-AF65-F5344CB8AC3E}">
        <p14:creationId xmlns:p14="http://schemas.microsoft.com/office/powerpoint/2010/main" val="932984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E453-6807-7345-877B-3E668F4C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67" y="166822"/>
            <a:ext cx="10515600" cy="98932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How good are Australia’s digging mammals?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D3F4670-6699-254B-AB38-53B321FD4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586" y="5858367"/>
            <a:ext cx="86407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Fleming et al. (2013) </a:t>
            </a:r>
            <a:r>
              <a:rPr lang="en-US" altLang="en-US" b="1" i="1" dirty="0">
                <a:solidFill>
                  <a:schemeClr val="bg1"/>
                </a:solidFill>
              </a:rPr>
              <a:t>Mammal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3D325D-0CBC-E94A-A915-047E94D8FE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8044" y="1882656"/>
            <a:ext cx="2968669" cy="2250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B9F474-0873-C746-99AA-1D1E05D4AE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174" y="1882656"/>
            <a:ext cx="3345042" cy="225093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64A6049-0ABA-7748-85E2-253418902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771052" y="-41253"/>
            <a:ext cx="4605829" cy="700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99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466FF91-4463-4340-BE2A-3BBB9D278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633" y="717932"/>
            <a:ext cx="8571544" cy="544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3836B1B9-585F-984B-85FE-720C7F77E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024" y="6331332"/>
            <a:ext cx="86407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</a:rPr>
              <a:t>Fleming et al. (2013) </a:t>
            </a:r>
            <a:r>
              <a:rPr lang="en-US" altLang="en-US" b="1" i="1" dirty="0">
                <a:solidFill>
                  <a:schemeClr val="bg1"/>
                </a:solidFill>
              </a:rPr>
              <a:t>Mammal Review</a:t>
            </a:r>
          </a:p>
        </p:txBody>
      </p:sp>
    </p:spTree>
    <p:extLst>
      <p:ext uri="{BB962C8B-B14F-4D97-AF65-F5344CB8AC3E}">
        <p14:creationId xmlns:p14="http://schemas.microsoft.com/office/powerpoint/2010/main" val="4263636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A8E0F-C4DF-D34A-8F76-0E11ED2D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31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Eastern barred bandicoot digging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(Churchill Is.) </a:t>
            </a:r>
            <a:r>
              <a:rPr lang="en-US" sz="2800" dirty="0">
                <a:solidFill>
                  <a:srgbClr val="FFFF00"/>
                </a:solidFill>
              </a:rPr>
              <a:t>– Halstead et al. unpublished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B8FC8-92C3-B242-8F48-36CF80C86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1" y="1993789"/>
            <a:ext cx="6876393" cy="3723837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487 new foraging pits per bandicoot (24 hours / ha)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4.8 (4.1-5.2) tonnes annually </a:t>
            </a:r>
            <a:br>
              <a:rPr lang="en-AU" dirty="0">
                <a:solidFill>
                  <a:schemeClr val="bg1"/>
                </a:solidFill>
              </a:rPr>
            </a:br>
            <a:br>
              <a:rPr lang="en-AU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id:c2a2d4c9-e4f6-40eb-b313-f36d30b9e64f@namprd10.prod.outlook.com">
            <a:extLst>
              <a:ext uri="{FF2B5EF4-FFF2-40B4-BE49-F238E27FC236}">
                <a16:creationId xmlns:a16="http://schemas.microsoft.com/office/drawing/2014/main" id="{FCFE2AAD-18F7-3948-A3F0-FF7E136582D8}"/>
              </a:ext>
            </a:extLst>
          </p:cNvPr>
          <p:cNvPicPr/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2395" y="1849821"/>
            <a:ext cx="3754163" cy="47092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F5D3E5-CB96-E547-981C-D5CB36825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804" y="4317232"/>
            <a:ext cx="3175666" cy="21171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9B5C69-50E5-074C-987C-A634FB33749B}"/>
              </a:ext>
            </a:extLst>
          </p:cNvPr>
          <p:cNvSpPr txBox="1"/>
          <p:nvPr/>
        </p:nvSpPr>
        <p:spPr>
          <a:xfrm>
            <a:off x="2362741" y="6188122"/>
            <a:ext cx="1198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AUSBlick</a:t>
            </a:r>
          </a:p>
        </p:txBody>
      </p:sp>
    </p:spTree>
    <p:extLst>
      <p:ext uri="{BB962C8B-B14F-4D97-AF65-F5344CB8AC3E}">
        <p14:creationId xmlns:p14="http://schemas.microsoft.com/office/powerpoint/2010/main" val="1827366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5DF543-5609-B341-ABDB-6F7A0FF48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752" y="630620"/>
            <a:ext cx="9744258" cy="54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03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 txBox="1">
            <a:spLocks noGrp="1"/>
          </p:cNvSpPr>
          <p:nvPr>
            <p:ph type="title"/>
          </p:nvPr>
        </p:nvSpPr>
        <p:spPr>
          <a:xfrm>
            <a:off x="1981659" y="48076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6B7C72"/>
              </a:buClr>
              <a:buSzPts val="3500"/>
            </a:pPr>
            <a:r>
              <a:rPr lang="en-US" sz="3600" dirty="0">
                <a:solidFill>
                  <a:srgbClr val="FFFF00"/>
                </a:solidFill>
                <a:cs typeface="Arial" panose="020B0604020202020204" pitchFamily="34" charset="0"/>
              </a:rPr>
              <a:t>Eastern barred bandicoot diet (Churchill Is.</a:t>
            </a:r>
            <a:r>
              <a:rPr lang="en-US" sz="3600" dirty="0">
                <a:solidFill>
                  <a:srgbClr val="FFFF00"/>
                </a:solidFill>
                <a:ea typeface="Century Gothic"/>
                <a:cs typeface="Arial" panose="020B0604020202020204" pitchFamily="34" charset="0"/>
                <a:sym typeface="Century Gothic"/>
              </a:rPr>
              <a:t>) – </a:t>
            </a:r>
            <a:r>
              <a:rPr lang="en-US" sz="2800" dirty="0">
                <a:solidFill>
                  <a:srgbClr val="FFFF00"/>
                </a:solidFill>
                <a:ea typeface="Century Gothic"/>
                <a:cs typeface="Arial" panose="020B0604020202020204" pitchFamily="34" charset="0"/>
                <a:sym typeface="Century Gothic"/>
              </a:rPr>
              <a:t>Lloeffler et al. unpublished </a:t>
            </a:r>
            <a:br>
              <a:rPr lang="en-US" sz="3600" dirty="0">
                <a:solidFill>
                  <a:srgbClr val="FFFF00"/>
                </a:solidFill>
                <a:ea typeface="Century Gothic"/>
                <a:cs typeface="Arial" panose="020B0604020202020204" pitchFamily="34" charset="0"/>
                <a:sym typeface="Century Gothic"/>
              </a:rPr>
            </a:br>
            <a:endParaRPr sz="3500" dirty="0">
              <a:solidFill>
                <a:srgbClr val="FFFF00"/>
              </a:solidFill>
              <a:ea typeface="Book Antiqua"/>
              <a:cs typeface="Book Antiqua"/>
              <a:sym typeface="Book Antiqua"/>
            </a:endParaRPr>
          </a:p>
        </p:txBody>
      </p:sp>
      <p:pic>
        <p:nvPicPr>
          <p:cNvPr id="251" name="Google Shape;251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1"/>
          <a:stretch/>
        </p:blipFill>
        <p:spPr>
          <a:xfrm>
            <a:off x="742024" y="1735910"/>
            <a:ext cx="5681415" cy="470762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5"/>
          <p:cNvSpPr txBox="1"/>
          <p:nvPr/>
        </p:nvSpPr>
        <p:spPr>
          <a:xfrm>
            <a:off x="8015029" y="1447872"/>
            <a:ext cx="1711861" cy="42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Insecta</a:t>
            </a:r>
            <a:endParaRPr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Annelida</a:t>
            </a:r>
            <a:endParaRPr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Arachnida</a:t>
            </a:r>
            <a:endParaRPr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sz="1000"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Crustacea</a:t>
            </a:r>
            <a:endParaRPr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sz="600"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Mollusca</a:t>
            </a:r>
            <a:endParaRPr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Myriapoda</a:t>
            </a:r>
            <a:endParaRPr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Reptilia</a:t>
            </a:r>
            <a:endParaRPr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sz="1000"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sz="1000"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Plant</a:t>
            </a:r>
            <a:endParaRPr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sz="2000"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US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Fungi</a:t>
            </a:r>
            <a:endParaRPr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C27776-055B-7C4B-9F53-2B1BCEC39C1A}"/>
              </a:ext>
            </a:extLst>
          </p:cNvPr>
          <p:cNvGrpSpPr/>
          <p:nvPr/>
        </p:nvGrpSpPr>
        <p:grpSpPr>
          <a:xfrm>
            <a:off x="6759106" y="1486911"/>
            <a:ext cx="985584" cy="5105522"/>
            <a:chOff x="7873203" y="1854774"/>
            <a:chExt cx="985584" cy="5105522"/>
          </a:xfrm>
        </p:grpSpPr>
        <p:pic>
          <p:nvPicPr>
            <p:cNvPr id="252" name="Google Shape;252;p25"/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471928">
              <a:off x="8218630" y="1701922"/>
              <a:ext cx="412480" cy="7181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25"/>
            <p:cNvPicPr preferRelativeResize="0"/>
            <p:nvPr/>
          </p:nvPicPr>
          <p:blipFill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5400000">
              <a:off x="8091685" y="2812142"/>
              <a:ext cx="651680" cy="814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25"/>
            <p:cNvPicPr preferRelativeResize="0"/>
            <p:nvPr/>
          </p:nvPicPr>
          <p:blipFill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3729" y="3654724"/>
              <a:ext cx="686751" cy="4888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25"/>
            <p:cNvPicPr preferRelativeResize="0"/>
            <p:nvPr/>
          </p:nvPicPr>
          <p:blipFill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457110">
              <a:off x="8102189" y="4759612"/>
              <a:ext cx="664087" cy="4567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25"/>
            <p:cNvPicPr preferRelativeResize="0"/>
            <p:nvPr/>
          </p:nvPicPr>
          <p:blipFill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9321" y="6349561"/>
              <a:ext cx="575569" cy="610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25"/>
            <p:cNvPicPr preferRelativeResize="0"/>
            <p:nvPr/>
          </p:nvPicPr>
          <p:blipFill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083290" y="5585424"/>
              <a:ext cx="565410" cy="9855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25"/>
            <p:cNvPicPr preferRelativeResize="0"/>
            <p:nvPr/>
          </p:nvPicPr>
          <p:blipFill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8146459" y="5356708"/>
              <a:ext cx="575547" cy="323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25"/>
            <p:cNvPicPr preferRelativeResize="0"/>
            <p:nvPr/>
          </p:nvPicPr>
          <p:blipFill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264640">
              <a:off x="8115084" y="2076813"/>
              <a:ext cx="677502" cy="7960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25"/>
            <p:cNvPicPr preferRelativeResize="0"/>
            <p:nvPr/>
          </p:nvPicPr>
          <p:blipFill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37035" y="4382673"/>
              <a:ext cx="821752" cy="31071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29498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BD40C-FD77-9C41-AB9B-98C16CAE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545" y="109719"/>
            <a:ext cx="10515600" cy="121423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Fire risk?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92DE4-4E6F-024A-A9B0-AA16B6A4B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15" y="1585585"/>
            <a:ext cx="5583955" cy="4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657D118-4977-BF46-BC7A-CEE1825F6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0233" y="5683398"/>
            <a:ext cx="4121861" cy="25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</a:rPr>
              <a:t>Hayward et al. (2016) </a:t>
            </a:r>
            <a:r>
              <a:rPr lang="en-US" altLang="en-US" b="1" i="1" dirty="0">
                <a:solidFill>
                  <a:schemeClr val="bg1"/>
                </a:solidFill>
              </a:rPr>
              <a:t>Animal Conservation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2FC845-9CB0-8F47-BF6C-8D089A54499F}"/>
              </a:ext>
            </a:extLst>
          </p:cNvPr>
          <p:cNvSpPr/>
          <p:nvPr/>
        </p:nvSpPr>
        <p:spPr>
          <a:xfrm>
            <a:off x="6350000" y="1860401"/>
            <a:ext cx="5549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Flame height at Scotia predicted to reach</a:t>
            </a:r>
          </a:p>
          <a:p>
            <a:r>
              <a:rPr lang="en-AU" sz="2400" dirty="0">
                <a:solidFill>
                  <a:schemeClr val="bg1"/>
                </a:solidFill>
              </a:rPr>
              <a:t>    1.41 m outside the fences compared to     0.37 m inside the fences</a:t>
            </a:r>
          </a:p>
          <a:p>
            <a:endParaRPr lang="en-AU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Fire predicted to spread faster outside the fences (0.18 km hr) compared to (0.12 km hr) inside the fences </a:t>
            </a:r>
          </a:p>
          <a:p>
            <a:endParaRPr lang="en-AU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bg1"/>
                </a:solidFill>
              </a:rPr>
              <a:t>= ~ 74% reduction in flame height and a 33% reduction in the rate of fire spread</a:t>
            </a:r>
            <a:endParaRPr lang="en-AU" sz="2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8937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0A00195-360E-674C-98D6-759C26514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8" y="1027906"/>
            <a:ext cx="7301065" cy="391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0CA8E6DE-7BBB-3A42-A680-F3DB79177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09671" y="5518443"/>
            <a:ext cx="10574009" cy="110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  <a:latin typeface="+mn-lt"/>
              </a:rPr>
              <a:t>Fleming et al. (2013) Mammal Review</a:t>
            </a:r>
          </a:p>
        </p:txBody>
      </p:sp>
      <p:pic>
        <p:nvPicPr>
          <p:cNvPr id="6" name="Google Shape;142;p15">
            <a:extLst>
              <a:ext uri="{FF2B5EF4-FFF2-40B4-BE49-F238E27FC236}">
                <a16:creationId xmlns:a16="http://schemas.microsoft.com/office/drawing/2014/main" id="{8FFA6880-3A17-254D-970C-8D8438E53FEB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7892" y="1606604"/>
            <a:ext cx="3296227" cy="29653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3;p15">
            <a:extLst>
              <a:ext uri="{FF2B5EF4-FFF2-40B4-BE49-F238E27FC236}">
                <a16:creationId xmlns:a16="http://schemas.microsoft.com/office/drawing/2014/main" id="{B3C7AD79-3BB8-4249-9DE8-303E8999D8F8}"/>
              </a:ext>
            </a:extLst>
          </p:cNvPr>
          <p:cNvSpPr txBox="1"/>
          <p:nvPr/>
        </p:nvSpPr>
        <p:spPr>
          <a:xfrm>
            <a:off x="8242031" y="4509821"/>
            <a:ext cx="24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Amy Coetsee</a:t>
            </a:r>
            <a:endParaRPr sz="12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007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0B3F4-2FE6-5545-AB0B-2823BF89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8477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AU" i="1" dirty="0">
                <a:solidFill>
                  <a:schemeClr val="bg1"/>
                </a:solidFill>
                <a:latin typeface="+mn-lt"/>
              </a:rPr>
              <a:t>“There was a plague of them and one night I got approximately 300 which had been poisoned in the garden during night. This went on for two or three years”</a:t>
            </a:r>
            <a:endParaRPr lang="en-US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781356-44A8-4A4E-8EAC-B36AAE24AF7E}"/>
              </a:ext>
            </a:extLst>
          </p:cNvPr>
          <p:cNvSpPr/>
          <p:nvPr/>
        </p:nvSpPr>
        <p:spPr>
          <a:xfrm>
            <a:off x="590550" y="3131235"/>
            <a:ext cx="10680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i="1" dirty="0">
                <a:solidFill>
                  <a:schemeClr val="bg1"/>
                </a:solidFill>
              </a:rPr>
              <a:t>“completely distracted by the numbers of wallabies, paddymelons and kangaroo rats that bounded off on all sides” 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160FB6-F3AE-0F41-8149-641725AFFBC7}"/>
              </a:ext>
            </a:extLst>
          </p:cNvPr>
          <p:cNvSpPr/>
          <p:nvPr/>
        </p:nvSpPr>
        <p:spPr>
          <a:xfrm>
            <a:off x="3915754" y="5569942"/>
            <a:ext cx="4707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i="1" dirty="0">
                <a:solidFill>
                  <a:schemeClr val="bg1"/>
                </a:solidFill>
              </a:rPr>
              <a:t>“full of Wallabi holes”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7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A7D492B-0C8E-B642-9D89-4B6C90DC5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892" y="325439"/>
            <a:ext cx="7570788" cy="1282700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Restoration programs </a:t>
            </a:r>
          </a:p>
        </p:txBody>
      </p:sp>
      <p:pic>
        <p:nvPicPr>
          <p:cNvPr id="26626" name="Picture 3">
            <a:extLst>
              <a:ext uri="{FF2B5EF4-FFF2-40B4-BE49-F238E27FC236}">
                <a16:creationId xmlns:a16="http://schemas.microsoft.com/office/drawing/2014/main" id="{26CE3905-610E-6840-A45C-88040E8A62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513" y="2128838"/>
            <a:ext cx="446405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>
            <a:extLst>
              <a:ext uri="{FF2B5EF4-FFF2-40B4-BE49-F238E27FC236}">
                <a16:creationId xmlns:a16="http://schemas.microsoft.com/office/drawing/2014/main" id="{D24F78B4-79DE-AD48-A4DE-3D1FACA48D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089" y="2378076"/>
            <a:ext cx="4122737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5">
            <a:extLst>
              <a:ext uri="{FF2B5EF4-FFF2-40B4-BE49-F238E27FC236}">
                <a16:creationId xmlns:a16="http://schemas.microsoft.com/office/drawing/2014/main" id="{EDC2C540-FE84-8F46-9FE5-466D61019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2051" y="5154613"/>
            <a:ext cx="2589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 sz="1200" dirty="0">
                <a:solidFill>
                  <a:schemeClr val="bg1"/>
                </a:solidFill>
              </a:rPr>
              <a:t>Source: MulligansFlat</a:t>
            </a:r>
          </a:p>
        </p:txBody>
      </p:sp>
      <p:sp>
        <p:nvSpPr>
          <p:cNvPr id="26629" name="Content Placeholder 2">
            <a:extLst>
              <a:ext uri="{FF2B5EF4-FFF2-40B4-BE49-F238E27FC236}">
                <a16:creationId xmlns:a16="http://schemas.microsoft.com/office/drawing/2014/main" id="{9891913A-8782-5146-80D3-9A3965B8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726" y="5411788"/>
            <a:ext cx="10302875" cy="1263650"/>
          </a:xfrm>
        </p:spPr>
        <p:txBody>
          <a:bodyPr/>
          <a:lstStyle/>
          <a:p>
            <a:r>
              <a:rPr lang="en-AU" altLang="en-US" sz="1800" dirty="0">
                <a:solidFill>
                  <a:schemeClr val="bg1"/>
                </a:solidFill>
              </a:rPr>
              <a:t>Notable and inspiring success stories (e.g. Mulligans Flat, Flinders Ranges, Booderee)</a:t>
            </a:r>
          </a:p>
          <a:p>
            <a:r>
              <a:rPr lang="en-AU" altLang="en-US" sz="1800" dirty="0">
                <a:solidFill>
                  <a:schemeClr val="bg1"/>
                </a:solidFill>
              </a:rPr>
              <a:t>Why not in central Victoria?</a:t>
            </a:r>
          </a:p>
          <a:p>
            <a:endParaRPr lang="en-AU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88837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CF39CF7-A848-334B-8C55-9732D01F8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250" y="374640"/>
            <a:ext cx="8875712" cy="657225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FF00"/>
                </a:solidFill>
              </a:rPr>
              <a:t>Ecology isn</a:t>
            </a:r>
            <a:r>
              <a:rPr lang="ja-JP" altLang="en-US" sz="4000" b="1">
                <a:solidFill>
                  <a:srgbClr val="FFFF00"/>
                </a:solidFill>
              </a:rPr>
              <a:t>’</a:t>
            </a:r>
            <a:r>
              <a:rPr lang="en-US" altLang="ja-JP" sz="4000" b="1" dirty="0">
                <a:solidFill>
                  <a:srgbClr val="FFFF00"/>
                </a:solidFill>
              </a:rPr>
              <a:t>t rocket science</a:t>
            </a:r>
            <a:r>
              <a:rPr lang="is-IS" altLang="ja-JP" sz="4000" b="1" dirty="0">
                <a:solidFill>
                  <a:srgbClr val="FFFF00"/>
                </a:solidFill>
              </a:rPr>
              <a:t>…it</a:t>
            </a:r>
            <a:r>
              <a:rPr lang="is-IS" altLang="en-US" sz="4000" b="1" dirty="0">
                <a:solidFill>
                  <a:srgbClr val="FFFF00"/>
                </a:solidFill>
              </a:rPr>
              <a:t>’</a:t>
            </a:r>
            <a:r>
              <a:rPr lang="is-IS" altLang="ja-JP" sz="4000" b="1" dirty="0">
                <a:solidFill>
                  <a:srgbClr val="FFFF00"/>
                </a:solidFill>
              </a:rPr>
              <a:t>s harder</a:t>
            </a:r>
            <a:endParaRPr lang="en-US" altLang="en-US" sz="4000" b="1" dirty="0">
              <a:solidFill>
                <a:srgbClr val="FFFF00"/>
              </a:solidFill>
            </a:endParaRP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DBD87731-F9DE-1843-BD0F-C62C840BD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289" y="1214111"/>
            <a:ext cx="8750300" cy="4757737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chemeClr val="bg1"/>
                </a:solidFill>
              </a:rPr>
              <a:t>For every complicated problem, there</a:t>
            </a:r>
            <a:r>
              <a:rPr lang="ja-JP" altLang="en-US" sz="2400">
                <a:solidFill>
                  <a:schemeClr val="bg1"/>
                </a:solidFill>
              </a:rPr>
              <a:t>’</a:t>
            </a:r>
            <a:r>
              <a:rPr lang="en-US" altLang="ja-JP" sz="2400" dirty="0">
                <a:solidFill>
                  <a:schemeClr val="bg1"/>
                </a:solidFill>
              </a:rPr>
              <a:t>s an easy solution</a:t>
            </a:r>
            <a:r>
              <a:rPr lang="is-IS" altLang="ja-JP" sz="2400">
                <a:solidFill>
                  <a:schemeClr val="bg1"/>
                </a:solidFill>
              </a:rPr>
              <a:t>…</a:t>
            </a:r>
            <a:r>
              <a:rPr lang="is-IS" altLang="en-US" sz="2400">
                <a:solidFill>
                  <a:schemeClr val="bg1"/>
                </a:solidFill>
              </a:rPr>
              <a:t>that’s probably wrong</a:t>
            </a:r>
          </a:p>
          <a:p>
            <a:r>
              <a:rPr lang="is-IS" altLang="en-US" sz="2400">
                <a:solidFill>
                  <a:schemeClr val="bg1"/>
                </a:solidFill>
              </a:rPr>
              <a:t>Ignore complexity at your peril</a:t>
            </a:r>
          </a:p>
          <a:p>
            <a:endParaRPr lang="is-IS" altLang="en-US" sz="2400">
              <a:solidFill>
                <a:schemeClr val="bg1"/>
              </a:solidFill>
            </a:endParaRPr>
          </a:p>
          <a:p>
            <a:endParaRPr lang="is-IS" altLang="en-US" sz="2400">
              <a:solidFill>
                <a:schemeClr val="bg1"/>
              </a:solidFill>
            </a:endParaRPr>
          </a:p>
          <a:p>
            <a:endParaRPr lang="is-IS" altLang="en-US" sz="2400">
              <a:solidFill>
                <a:schemeClr val="bg1"/>
              </a:solidFill>
            </a:endParaRPr>
          </a:p>
          <a:p>
            <a:endParaRPr lang="is-IS" altLang="en-US" sz="2400">
              <a:solidFill>
                <a:schemeClr val="bg1"/>
              </a:solidFill>
            </a:endParaRPr>
          </a:p>
          <a:p>
            <a:endParaRPr lang="is-IS" altLang="en-US" sz="2400">
              <a:solidFill>
                <a:schemeClr val="bg1"/>
              </a:solidFill>
            </a:endParaRPr>
          </a:p>
          <a:p>
            <a:endParaRPr lang="is-IS" altLang="en-US" sz="2400">
              <a:solidFill>
                <a:schemeClr val="bg1"/>
              </a:solidFill>
            </a:endParaRPr>
          </a:p>
          <a:p>
            <a:endParaRPr lang="is-IS" altLang="en-US" sz="2400">
              <a:solidFill>
                <a:schemeClr val="bg1"/>
              </a:solidFill>
            </a:endParaRPr>
          </a:p>
          <a:p>
            <a:r>
              <a:rPr lang="en-AU" sz="2400" dirty="0">
                <a:solidFill>
                  <a:schemeClr val="bg1"/>
                </a:solidFill>
                <a:cs typeface="ＭＳ Ｐゴシック" charset="0"/>
              </a:rPr>
              <a:t>Ecological restoration often focuses on achieving a single goal (e.g. control of a pest species, revegetation)</a:t>
            </a:r>
          </a:p>
          <a:p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 descr="Screen Shot 2015-10-06 at 4.51.38 pm.png">
            <a:extLst>
              <a:ext uri="{FF2B5EF4-FFF2-40B4-BE49-F238E27FC236}">
                <a16:creationId xmlns:a16="http://schemas.microsoft.com/office/drawing/2014/main" id="{F35787F3-FB4F-4E4B-B479-27C6D0B492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8275" y="2928144"/>
            <a:ext cx="6396037" cy="21494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361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F6DFA-E725-4544-A411-BC2989E64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931"/>
            <a:ext cx="10515600" cy="104222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What’s needed for restoration to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D10F5-377C-FC42-9C2D-1111671A6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19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Open minds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55F61-6A54-B347-8F59-9DC5C268BA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55" y="2427890"/>
            <a:ext cx="5396109" cy="3599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C3B3FC-2864-EB41-8B9C-0CED5C80D9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708" y="2427890"/>
            <a:ext cx="5480802" cy="36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67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11D42C-5031-E642-809C-142140793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909" y="448778"/>
            <a:ext cx="8912792" cy="594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00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7A511C-944C-E147-9956-8AF86DEC5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34" y="2662654"/>
            <a:ext cx="3378710" cy="2249214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64E66D0-4FCE-8B41-96C9-DD9ACCE29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324" y="207472"/>
            <a:ext cx="10515600" cy="7069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What’s needed for restoration to work?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27D31B-0B63-8A4E-A8D2-C76F81DE8A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140" y="1570937"/>
            <a:ext cx="3776391" cy="25149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A44AD1-90CC-5142-8818-3338060052B7}"/>
              </a:ext>
            </a:extLst>
          </p:cNvPr>
          <p:cNvSpPr/>
          <p:nvPr/>
        </p:nvSpPr>
        <p:spPr>
          <a:xfrm>
            <a:off x="3214231" y="945227"/>
            <a:ext cx="5450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  <a:cs typeface="ＭＳ Ｐゴシック" charset="0"/>
              </a:rPr>
              <a:t>Traditional considerations and tools 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C34DC8-C0FC-174A-85A5-ED315FD9B8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104" y="2478375"/>
            <a:ext cx="2757652" cy="26177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495F7B-7F5F-0E4C-8B51-FA01089331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528" y="4261914"/>
            <a:ext cx="3947613" cy="237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49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FA157-730F-9E46-9D40-D2D3C0B2A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464" y="142927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New tools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C48C4D-7733-0246-B29B-36129494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879"/>
            <a:ext cx="10515600" cy="108155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What’s needed for restoration to work?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F043C4-475A-B848-B4DE-94F9E82C5C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138" y="2037091"/>
            <a:ext cx="3306811" cy="2537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61D25D-5982-0048-ACBE-C197915D2E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739"/>
          <a:stretch/>
        </p:blipFill>
        <p:spPr>
          <a:xfrm>
            <a:off x="8208579" y="2037091"/>
            <a:ext cx="3531043" cy="25371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AAC5D-6D61-DD4E-AF90-E1449D67B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422" y="2037091"/>
            <a:ext cx="3938946" cy="221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7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 descr="DDyvPjyU0AEIffA.jpg_large.jpg">
            <a:extLst>
              <a:ext uri="{FF2B5EF4-FFF2-40B4-BE49-F238E27FC236}">
                <a16:creationId xmlns:a16="http://schemas.microsoft.com/office/drawing/2014/main" id="{3C73872E-FD12-B646-B94F-5CE15F441B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19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>
            <a:extLst>
              <a:ext uri="{FF2B5EF4-FFF2-40B4-BE49-F238E27FC236}">
                <a16:creationId xmlns:a16="http://schemas.microsoft.com/office/drawing/2014/main" id="{4CF7DCD0-E416-4C45-953F-76B3AEEE5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276" y="1481138"/>
            <a:ext cx="5546725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3">
            <a:extLst>
              <a:ext uri="{FF2B5EF4-FFF2-40B4-BE49-F238E27FC236}">
                <a16:creationId xmlns:a16="http://schemas.microsoft.com/office/drawing/2014/main" id="{8C743197-28DB-9844-83B7-8A1B0FF3AF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 bwMode="auto">
          <a:xfrm>
            <a:off x="1516062" y="-7938"/>
            <a:ext cx="4892676" cy="429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>
            <a:extLst>
              <a:ext uri="{FF2B5EF4-FFF2-40B4-BE49-F238E27FC236}">
                <a16:creationId xmlns:a16="http://schemas.microsoft.com/office/drawing/2014/main" id="{85D01638-2AE6-BC47-8606-394008216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8763" y="4232276"/>
            <a:ext cx="35941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>
            <a:extLst>
              <a:ext uri="{FF2B5EF4-FFF2-40B4-BE49-F238E27FC236}">
                <a16:creationId xmlns:a16="http://schemas.microsoft.com/office/drawing/2014/main" id="{2F453110-1457-AD43-BEFD-0EB895A91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701" y="0"/>
            <a:ext cx="5326063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>
            <a:extLst>
              <a:ext uri="{FF2B5EF4-FFF2-40B4-BE49-F238E27FC236}">
                <a16:creationId xmlns:a16="http://schemas.microsoft.com/office/drawing/2014/main" id="{46D00E8F-89FC-E145-BE5C-ACE4F14F08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3814" y="5199064"/>
            <a:ext cx="237648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33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5B7EB9-3691-E04A-BBCC-325383E07A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700" y="327951"/>
            <a:ext cx="8191500" cy="616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8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D43587-EF43-5B4E-9A88-892F2AADCB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399" y="298956"/>
            <a:ext cx="9441507" cy="624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2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31A4B6-85C7-CF47-9F8D-287DF654E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10" y="150924"/>
            <a:ext cx="9674890" cy="64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6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81E88C-C451-C041-A327-EF358E4B73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428" y="97031"/>
            <a:ext cx="9313005" cy="659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4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618CCF-274A-ED41-9AF8-0470C9730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30200"/>
            <a:ext cx="81788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19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581CC21D-CDDF-8D43-9095-BBBA03E15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9" y="274639"/>
            <a:ext cx="8785225" cy="706437"/>
          </a:xfrm>
        </p:spPr>
        <p:txBody>
          <a:bodyPr/>
          <a:lstStyle/>
          <a:p>
            <a:pPr algn="ctr" eaLnBrk="1" hangingPunct="1"/>
            <a:r>
              <a:rPr lang="en-AU" altLang="en-US" sz="3800" b="1" u="sng" dirty="0">
                <a:solidFill>
                  <a:srgbClr val="FFCC00"/>
                </a:solidFill>
              </a:rPr>
              <a:t>Worst</a:t>
            </a:r>
            <a:r>
              <a:rPr lang="en-AU" altLang="en-US" sz="3800" b="1" dirty="0">
                <a:solidFill>
                  <a:srgbClr val="FFCC00"/>
                </a:solidFill>
              </a:rPr>
              <a:t> record of mammal extinctions </a:t>
            </a:r>
            <a:endParaRPr lang="en-US" altLang="en-US" sz="3800" b="1" dirty="0">
              <a:solidFill>
                <a:srgbClr val="FFCC00"/>
              </a:solidFill>
            </a:endParaRPr>
          </a:p>
        </p:txBody>
      </p:sp>
      <p:pic>
        <p:nvPicPr>
          <p:cNvPr id="20482" name="Picture 8">
            <a:extLst>
              <a:ext uri="{FF2B5EF4-FFF2-40B4-BE49-F238E27FC236}">
                <a16:creationId xmlns:a16="http://schemas.microsoft.com/office/drawing/2014/main" id="{FA4DAACA-6F4D-594D-8FF5-64DF6048BF3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3388" y="1052514"/>
            <a:ext cx="8831262" cy="5349875"/>
          </a:xfrm>
          <a:noFill/>
        </p:spPr>
      </p:pic>
    </p:spTree>
    <p:extLst>
      <p:ext uri="{BB962C8B-B14F-4D97-AF65-F5344CB8AC3E}">
        <p14:creationId xmlns:p14="http://schemas.microsoft.com/office/powerpoint/2010/main" val="64407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533</Words>
  <Application>Microsoft Office PowerPoint</Application>
  <PresentationFormat>Widescreen</PresentationFormat>
  <Paragraphs>95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Office Theme</vt:lpstr>
      <vt:lpstr>What’s missing and why does it matter?: Restoring ecosystems by bringing back the diggers</vt:lpstr>
      <vt:lpstr>“There was a plague of them and one night I got approximately 300 which had been poisoned in the garden during night. This went on for two or three years”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Worst record of mammal extinctions </vt:lpstr>
      <vt:lpstr>Many species extinct, many on the brink</vt:lpstr>
      <vt:lpstr>PowerPoint Presentation</vt:lpstr>
      <vt:lpstr>PowerPoint Presentation</vt:lpstr>
      <vt:lpstr>How good are Australia’s digging mammals?</vt:lpstr>
      <vt:lpstr>PowerPoint Presentation</vt:lpstr>
      <vt:lpstr>Eastern barred bandicoot digging  (Churchill Is.) – Halstead et al. unpublished data </vt:lpstr>
      <vt:lpstr>PowerPoint Presentation</vt:lpstr>
      <vt:lpstr>Eastern barred bandicoot diet (Churchill Is.) – Lloeffler et al. unpublished  </vt:lpstr>
      <vt:lpstr>Fire risk?</vt:lpstr>
      <vt:lpstr>PowerPoint Presentation</vt:lpstr>
      <vt:lpstr>Restoration programs </vt:lpstr>
      <vt:lpstr>Ecology isn’t rocket science…it’s harder</vt:lpstr>
      <vt:lpstr>What’s needed for restoration to work?</vt:lpstr>
      <vt:lpstr>PowerPoint Presentation</vt:lpstr>
      <vt:lpstr>What’s needed for restoration to work?</vt:lpstr>
      <vt:lpstr>What’s needed for restoration to work?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ellie mckenna</cp:lastModifiedBy>
  <cp:revision>35</cp:revision>
  <dcterms:created xsi:type="dcterms:W3CDTF">2019-05-20T03:38:40Z</dcterms:created>
  <dcterms:modified xsi:type="dcterms:W3CDTF">2019-11-20T05:35:58Z</dcterms:modified>
</cp:coreProperties>
</file>